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2" r:id="rId3"/>
    <p:sldId id="274" r:id="rId4"/>
    <p:sldId id="283" r:id="rId5"/>
    <p:sldId id="284" r:id="rId6"/>
    <p:sldId id="287" r:id="rId7"/>
    <p:sldId id="285" r:id="rId8"/>
    <p:sldId id="286" r:id="rId9"/>
    <p:sldId id="288" r:id="rId10"/>
    <p:sldId id="289" r:id="rId11"/>
    <p:sldId id="290" r:id="rId12"/>
    <p:sldId id="292" r:id="rId13"/>
    <p:sldId id="293" r:id="rId14"/>
    <p:sldId id="294" r:id="rId15"/>
    <p:sldId id="295" r:id="rId16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A69D8B1-68E5-4EEC-A043-BCB9C130CE2A}">
          <p14:sldIdLst>
            <p14:sldId id="256"/>
            <p14:sldId id="282"/>
            <p14:sldId id="274"/>
            <p14:sldId id="283"/>
            <p14:sldId id="284"/>
            <p14:sldId id="287"/>
            <p14:sldId id="285"/>
            <p14:sldId id="286"/>
            <p14:sldId id="288"/>
            <p14:sldId id="289"/>
            <p14:sldId id="290"/>
            <p14:sldId id="292"/>
            <p14:sldId id="293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9541E"/>
    <a:srgbClr val="737C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3969" autoAdjust="0"/>
  </p:normalViewPr>
  <p:slideViewPr>
    <p:cSldViewPr snapToGrid="0">
      <p:cViewPr varScale="1">
        <p:scale>
          <a:sx n="64" d="100"/>
          <a:sy n="64" d="100"/>
        </p:scale>
        <p:origin x="15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BAC7E-9BBF-4582-9F89-1686D4F9D652}" type="datetimeFigureOut">
              <a:rPr lang="en-NL" smtClean="0"/>
              <a:t>29/09/2022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DD012-D3CF-4D3E-BCA2-60D4F15D766B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50839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BB23F-FF2D-44E9-8ACA-0E1307CA0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D275D8-C41D-4259-BAFC-C76B5BFC2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33ADA-9BD4-410E-A60D-56BC70966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9CFF7-E613-4612-AE89-BCCF6EBCCCD6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38463-4A07-476A-A645-131E48FDD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6D817-78BA-490D-A58C-9BA868B59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1951-96E7-446A-B7C1-34E39F489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6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09538-D11A-4626-8CEE-943A1EFAE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9F7D6-E56E-4268-A729-F22726A11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C7C4C-E574-4269-AFBB-908AD090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9CFF7-E613-4612-AE89-BCCF6EBCCCD6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4AA4A-6453-4A94-8B57-39B8EBCAA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45E8E-7514-42B6-9654-5F05A419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1951-96E7-446A-B7C1-34E39F48976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024650-7E75-44ED-A94D-CD6B14CE12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61" y="6267231"/>
            <a:ext cx="3850506" cy="4542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1132CC-878D-4467-8E94-4CDA8D1903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49310" y="6459126"/>
            <a:ext cx="5640371" cy="2043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4EACA0-D408-4D80-BD72-A58222136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4"/>
          <a:stretch/>
        </p:blipFill>
        <p:spPr>
          <a:xfrm flipV="1">
            <a:off x="0" y="6459126"/>
            <a:ext cx="2149310" cy="20433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B2F6DC-26D6-48FE-9C92-E32FA8750A82}"/>
              </a:ext>
            </a:extLst>
          </p:cNvPr>
          <p:cNvCxnSpPr>
            <a:cxnSpLocks/>
          </p:cNvCxnSpPr>
          <p:nvPr userDrawn="1"/>
        </p:nvCxnSpPr>
        <p:spPr>
          <a:xfrm>
            <a:off x="-2458" y="1234912"/>
            <a:ext cx="12194458" cy="0"/>
          </a:xfrm>
          <a:prstGeom prst="line">
            <a:avLst/>
          </a:prstGeom>
          <a:ln>
            <a:solidFill>
              <a:srgbClr val="C95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753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1C572-066C-43FC-94AA-7FE6A9AF2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3E7144-9BDD-4BBF-91D7-EDFA62C5B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CE71D-B25A-4398-AA49-1D31B504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9CFF7-E613-4612-AE89-BCCF6EBCCCD6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2E34B-2BFD-46DC-B985-70BE387F3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EE3EA-413E-4EFE-9E6E-86ECE4D1E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1951-96E7-446A-B7C1-34E39F489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187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257C4-B099-41DC-B4EF-25917B95F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E5E3B-C226-4021-83D4-BA6698CA54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08289"/>
            <a:ext cx="5181600" cy="4668674"/>
          </a:xfrm>
        </p:spPr>
        <p:txBody>
          <a:bodyPr>
            <a:normAutofit/>
          </a:bodyPr>
          <a:lstStyle>
            <a:lvl1pPr>
              <a:defRPr sz="1800"/>
            </a:lvl1pPr>
            <a:lvl2pPr marL="628650" indent="-268288">
              <a:buFont typeface="Courier New" panose="02070309020205020404" pitchFamily="49" charset="0"/>
              <a:buChar char="-"/>
              <a:defRPr sz="1600"/>
            </a:lvl2pPr>
            <a:lvl3pPr marL="989013" indent="-185738">
              <a:buSzPct val="65000"/>
              <a:buFont typeface="Courier New" panose="02070309020205020404" pitchFamily="49" charset="0"/>
              <a:buChar char="o"/>
              <a:defRPr sz="1600"/>
            </a:lvl3pPr>
            <a:lvl4pPr marL="1524000" indent="-176213">
              <a:buFont typeface="Wingdings" panose="05000000000000000000" pitchFamily="2" charset="2"/>
              <a:buChar char="§"/>
              <a:tabLst>
                <a:tab pos="1163638" algn="l"/>
              </a:tabLst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90906C-4708-4FD7-9586-11CC8040E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08289"/>
            <a:ext cx="5181600" cy="46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628650" lvl="1" indent="-2682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-"/>
            </a:pPr>
            <a:r>
              <a:rPr lang="en-US" dirty="0"/>
              <a:t>Second level</a:t>
            </a:r>
          </a:p>
          <a:p>
            <a:pPr marL="989013" lvl="2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65000"/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  <a:p>
            <a:pPr marL="1524000" lvl="3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tabLst>
                <a:tab pos="1163638" algn="l"/>
              </a:tabLst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19BC1-B3FA-417C-8275-51D718F9E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9CFF7-E613-4612-AE89-BCCF6EBCCCD6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7B712-F2C6-4FAC-B4F5-EB426F443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E0F5B4-99DB-4FEA-A3AA-545AFE07F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1951-96E7-446A-B7C1-34E39F489761}" type="slidenum">
              <a:rPr lang="en-GB" smtClean="0"/>
              <a:t>‹#›</a:t>
            </a:fld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87D03FA-A33A-4BD6-A06D-9E395676FF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61" y="6267231"/>
            <a:ext cx="3850506" cy="454243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2F08733-9468-48F0-B830-D32F972440D8}"/>
              </a:ext>
            </a:extLst>
          </p:cNvPr>
          <p:cNvCxnSpPr>
            <a:cxnSpLocks/>
          </p:cNvCxnSpPr>
          <p:nvPr userDrawn="1"/>
        </p:nvCxnSpPr>
        <p:spPr>
          <a:xfrm>
            <a:off x="-2458" y="1234912"/>
            <a:ext cx="12194458" cy="0"/>
          </a:xfrm>
          <a:prstGeom prst="line">
            <a:avLst/>
          </a:prstGeom>
          <a:ln>
            <a:solidFill>
              <a:srgbClr val="C95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1F75138-435B-4CC2-AEE3-3EEE6422EC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49310" y="6459126"/>
            <a:ext cx="5640371" cy="2043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F05DAF-1D4D-4167-B70C-812B5FC3F6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4"/>
          <a:stretch/>
        </p:blipFill>
        <p:spPr>
          <a:xfrm flipV="1">
            <a:off x="0" y="6459126"/>
            <a:ext cx="2149310" cy="20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40F07-A1E6-478F-B8FA-34F630D7B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6978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21C14-5924-44A7-B3F7-F8AD6A5AD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28757"/>
            <a:ext cx="5157787" cy="490533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8ECA8-2C5D-4A57-81F5-017EE7945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08410"/>
            <a:ext cx="5157787" cy="418125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/>
            </a:lvl1pPr>
            <a:lvl2pPr>
              <a:defRPr lang="en-US" sz="1600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GB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628650" lvl="1" indent="-268288">
              <a:buFont typeface="Courier New" panose="02070309020205020404" pitchFamily="49" charset="0"/>
              <a:buChar char="-"/>
            </a:pPr>
            <a:r>
              <a:rPr lang="en-US" dirty="0"/>
              <a:t>Second level</a:t>
            </a:r>
          </a:p>
          <a:p>
            <a:pPr marL="989013" lvl="2" indent="-185738">
              <a:buSzPct val="65000"/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  <a:p>
            <a:pPr marL="1524000" lvl="3" indent="-176213">
              <a:buFont typeface="Wingdings" panose="05000000000000000000" pitchFamily="2" charset="2"/>
              <a:buChar char="§"/>
              <a:tabLst>
                <a:tab pos="1163638" algn="l"/>
              </a:tabLst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BF4A4-2305-4314-9676-9CBF636B42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28757"/>
            <a:ext cx="5183188" cy="490533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F70767-8875-4E60-95E3-389BA8CDC5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08410"/>
            <a:ext cx="5183188" cy="418125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800" dirty="0"/>
            </a:lvl1pPr>
            <a:lvl2pPr>
              <a:defRPr lang="en-US" sz="1600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GB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marL="628650" lvl="1" indent="-268288">
              <a:buFont typeface="Courier New" panose="02070309020205020404" pitchFamily="49" charset="0"/>
              <a:buChar char="-"/>
            </a:pPr>
            <a:r>
              <a:rPr lang="en-US" dirty="0"/>
              <a:t>Second level</a:t>
            </a:r>
          </a:p>
          <a:p>
            <a:pPr marL="989013" lvl="2" indent="-185738">
              <a:buSzPct val="65000"/>
              <a:buFont typeface="Courier New" panose="02070309020205020404" pitchFamily="49" charset="0"/>
              <a:buChar char="o"/>
            </a:pPr>
            <a:r>
              <a:rPr lang="en-US" dirty="0"/>
              <a:t>Third level</a:t>
            </a:r>
          </a:p>
          <a:p>
            <a:pPr marL="1524000" lvl="3" indent="-176213">
              <a:buFont typeface="Wingdings" panose="05000000000000000000" pitchFamily="2" charset="2"/>
              <a:buChar char="§"/>
              <a:tabLst>
                <a:tab pos="1163638" algn="l"/>
              </a:tabLst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BACE5D-0E62-4C9A-9CC2-C9EBA1C2B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9CFF7-E613-4612-AE89-BCCF6EBCCCD6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996921-47E9-47E4-9ED3-773480FDC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0F7F51-F794-42CB-9CB5-61FEB5E22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1951-96E7-446A-B7C1-34E39F489761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57764A-D8F0-4EB0-881C-40A8E3082E4C}"/>
              </a:ext>
            </a:extLst>
          </p:cNvPr>
          <p:cNvCxnSpPr>
            <a:cxnSpLocks/>
          </p:cNvCxnSpPr>
          <p:nvPr userDrawn="1"/>
        </p:nvCxnSpPr>
        <p:spPr>
          <a:xfrm>
            <a:off x="-2458" y="1234912"/>
            <a:ext cx="12194458" cy="0"/>
          </a:xfrm>
          <a:prstGeom prst="line">
            <a:avLst/>
          </a:prstGeom>
          <a:ln>
            <a:solidFill>
              <a:srgbClr val="C95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57DE79E-626F-4400-B51E-DFA0B58E64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61" y="6267231"/>
            <a:ext cx="3850506" cy="4542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C532ED-59C8-4E2F-B528-5E0191039B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49310" y="6459126"/>
            <a:ext cx="5640371" cy="2043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0AD30E-DB2D-4B9E-A90E-D9CF92D65F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4"/>
          <a:stretch/>
        </p:blipFill>
        <p:spPr>
          <a:xfrm flipV="1">
            <a:off x="0" y="6459126"/>
            <a:ext cx="2149310" cy="20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44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3A9EC-BEF3-4504-90C9-81570D634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6A280E-9544-48C7-8657-F7B4AA1AB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9CFF7-E613-4612-AE89-BCCF6EBCCCD6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EAF54A-1A47-4066-A703-55E43A561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01C52B-8C85-4906-B03D-983271391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1951-96E7-446A-B7C1-34E39F489761}" type="slidenum">
              <a:rPr lang="en-GB" smtClean="0"/>
              <a:t>‹#›</a:t>
            </a:fld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51BD1AB-527F-487A-A8B9-296CACFE94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61" y="6267231"/>
            <a:ext cx="3850506" cy="454243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F481C19-6885-4FBF-83A7-8239C45EDA8F}"/>
              </a:ext>
            </a:extLst>
          </p:cNvPr>
          <p:cNvCxnSpPr>
            <a:cxnSpLocks/>
          </p:cNvCxnSpPr>
          <p:nvPr userDrawn="1"/>
        </p:nvCxnSpPr>
        <p:spPr>
          <a:xfrm>
            <a:off x="-2458" y="1234912"/>
            <a:ext cx="12194458" cy="0"/>
          </a:xfrm>
          <a:prstGeom prst="line">
            <a:avLst/>
          </a:prstGeom>
          <a:ln>
            <a:solidFill>
              <a:srgbClr val="C954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F853D62-D6B2-482E-B40D-4CD42593C1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49310" y="6459126"/>
            <a:ext cx="5640371" cy="2043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8832DD-D00C-4946-8F89-6A24590242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4"/>
          <a:stretch/>
        </p:blipFill>
        <p:spPr>
          <a:xfrm flipV="1">
            <a:off x="0" y="6459126"/>
            <a:ext cx="2149310" cy="20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AA4D51-9B36-4C5C-82D3-3B0CFEC9F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9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316E0-E624-4BA3-A9D9-C608418BA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17715"/>
            <a:ext cx="10515600" cy="4659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3E881-1980-4EDF-9E72-475D2638F9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9CFF7-E613-4612-AE89-BCCF6EBCCCD6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0046F-C5CB-4A54-9439-C3E2619D1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02870-CF72-45D0-AE88-18EDA0A5E6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21951-96E7-446A-B7C1-34E39F4897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68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diytoolkit.org/tools/business-model-canvas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208FCEB-9B0F-4E4B-98CB-79D526AEFB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95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E1C739-CB4D-40C4-88E6-4BB3C6E3C6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4195" y="1122363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br>
              <a:rPr lang="en-GB" dirty="0">
                <a:solidFill>
                  <a:schemeClr val="bg1"/>
                </a:solidFill>
              </a:rPr>
            </a:br>
            <a:br>
              <a:rPr lang="en-GB" dirty="0">
                <a:solidFill>
                  <a:schemeClr val="bg1"/>
                </a:solidFill>
              </a:rPr>
            </a:br>
            <a:r>
              <a:rPr lang="en-GB" sz="3600" dirty="0">
                <a:solidFill>
                  <a:schemeClr val="bg1"/>
                </a:solidFill>
              </a:rPr>
              <a:t>Crafting a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great 5 minute pitch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50C9B0-2952-4ED1-BB5B-66536CC01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4195" y="3602038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GB" sz="3200" dirty="0">
                <a:solidFill>
                  <a:schemeClr val="bg1"/>
                </a:solidFill>
              </a:rPr>
              <a:t>Getting your story across</a:t>
            </a:r>
            <a:br>
              <a:rPr lang="en-GB" sz="3200" dirty="0">
                <a:solidFill>
                  <a:schemeClr val="bg1"/>
                </a:solidFill>
              </a:rPr>
            </a:br>
            <a:r>
              <a:rPr lang="en-GB" sz="3200" dirty="0">
                <a:solidFill>
                  <a:schemeClr val="bg1"/>
                </a:solidFill>
              </a:rPr>
              <a:t>to investors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6E1FF2-5248-47CC-93E6-F5D1FDAF7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136"/>
            <a:ext cx="3447875" cy="6895752"/>
          </a:xfrm>
          <a:prstGeom prst="rect">
            <a:avLst/>
          </a:prstGeom>
        </p:spPr>
      </p:pic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9ECE9F92-4F4C-4F1D-8DFD-C8395EC12F75}"/>
              </a:ext>
            </a:extLst>
          </p:cNvPr>
          <p:cNvSpPr/>
          <p:nvPr/>
        </p:nvSpPr>
        <p:spPr>
          <a:xfrm flipH="1">
            <a:off x="3048001" y="3652463"/>
            <a:ext cx="9143999" cy="323815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EDF6C6C-3837-5AF6-F139-38F078F781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319" y="4335213"/>
            <a:ext cx="3327111" cy="14973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80AEA7E-B137-326A-9CE0-62F3114D5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5214" y="5611857"/>
            <a:ext cx="2764386" cy="121372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F30AEBC-ADFC-7DE4-77C5-C060114B3D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857" y="338197"/>
            <a:ext cx="6867158" cy="75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09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163247-9837-4CE1-B605-3D467B7819A2}"/>
              </a:ext>
            </a:extLst>
          </p:cNvPr>
          <p:cNvSpPr/>
          <p:nvPr/>
        </p:nvSpPr>
        <p:spPr>
          <a:xfrm>
            <a:off x="838200" y="4987636"/>
            <a:ext cx="5181600" cy="1366981"/>
          </a:xfrm>
          <a:prstGeom prst="rect">
            <a:avLst/>
          </a:prstGeom>
          <a:solidFill>
            <a:srgbClr val="C9541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A0043B-9638-4C95-8EB5-DFE33DD0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Slide 7: COMPETITIVE 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F811E-7A48-4F43-925C-5FC505E979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08288"/>
            <a:ext cx="5181600" cy="4846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9541E"/>
                </a:solidFill>
              </a:rPr>
              <a:t>WHAT’S YOUR SECRET SAUCE?</a:t>
            </a:r>
          </a:p>
          <a:p>
            <a:r>
              <a:rPr lang="en-GB" dirty="0"/>
              <a:t>There will be competitors.  So what is it that makes you different and better?</a:t>
            </a:r>
          </a:p>
          <a:p>
            <a:pPr lvl="1"/>
            <a:r>
              <a:rPr lang="en-GB" b="1" dirty="0">
                <a:solidFill>
                  <a:srgbClr val="C9541E"/>
                </a:solidFill>
              </a:rPr>
              <a:t>Focus on YOUR company</a:t>
            </a:r>
          </a:p>
          <a:p>
            <a:pPr lvl="2"/>
            <a:r>
              <a:rPr lang="en-GB" dirty="0"/>
              <a:t>Don’t spend time talking about competitors</a:t>
            </a:r>
          </a:p>
          <a:p>
            <a:pPr lvl="1"/>
            <a:r>
              <a:rPr lang="en-GB" dirty="0"/>
              <a:t>What is specific or unique to your business?  </a:t>
            </a:r>
          </a:p>
          <a:p>
            <a:pPr lvl="2"/>
            <a:r>
              <a:rPr lang="en-GB" dirty="0"/>
              <a:t>Technology / relationships / partnerships?</a:t>
            </a:r>
          </a:p>
          <a:p>
            <a:pPr lvl="2"/>
            <a:r>
              <a:rPr lang="en-GB" dirty="0"/>
              <a:t>How do you help your customers get results differently?</a:t>
            </a:r>
          </a:p>
          <a:p>
            <a:r>
              <a:rPr lang="en-GB" dirty="0"/>
              <a:t>Show you have researched the market and know what the competition is</a:t>
            </a:r>
          </a:p>
          <a:p>
            <a:endParaRPr lang="en-GB" dirty="0"/>
          </a:p>
          <a:p>
            <a:r>
              <a:rPr lang="en-GB" dirty="0"/>
              <a:t>Visuals</a:t>
            </a:r>
          </a:p>
          <a:p>
            <a:pPr lvl="1"/>
            <a:r>
              <a:rPr lang="en-GB" dirty="0"/>
              <a:t>Visualise the key components that differentiate your product or use a very brief and snappy table to show the competitive landscape</a:t>
            </a:r>
          </a:p>
          <a:p>
            <a:pPr lvl="1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87ED08-BD3E-4C7E-9278-FDB4DC33E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276" y="205333"/>
            <a:ext cx="731583" cy="7376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8B5282-E6B8-4C89-BF7F-0C21856F1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820" y="1310702"/>
            <a:ext cx="3410654" cy="2442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FCCCE0-5BDE-401E-A397-90BFB4BA6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493" y="3997343"/>
            <a:ext cx="3410654" cy="2150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463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871B8BB-8FF9-48C6-A378-B971A6317D9F}"/>
              </a:ext>
            </a:extLst>
          </p:cNvPr>
          <p:cNvSpPr/>
          <p:nvPr/>
        </p:nvSpPr>
        <p:spPr>
          <a:xfrm>
            <a:off x="303625" y="4209708"/>
            <a:ext cx="5181600" cy="1688652"/>
          </a:xfrm>
          <a:prstGeom prst="rect">
            <a:avLst/>
          </a:prstGeom>
          <a:solidFill>
            <a:srgbClr val="C9541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A0043B-9638-4C95-8EB5-DFE33DD0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Slide 8: BUSINESS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F811E-7A48-4F43-925C-5FC505E979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3635" y="1508289"/>
            <a:ext cx="5181600" cy="4668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9541E"/>
                </a:solidFill>
              </a:rPr>
              <a:t>SUMMING UP YOUR BUSINESS APPROACH</a:t>
            </a:r>
          </a:p>
          <a:p>
            <a:r>
              <a:rPr lang="en-GB" dirty="0"/>
              <a:t>How do you earn money?</a:t>
            </a:r>
          </a:p>
          <a:p>
            <a:r>
              <a:rPr lang="en-GB" dirty="0"/>
              <a:t>What is the opportunity for growth?  </a:t>
            </a:r>
          </a:p>
          <a:p>
            <a:r>
              <a:rPr lang="en-GB" dirty="0"/>
              <a:t>How can you scale beyond your current scope?</a:t>
            </a:r>
          </a:p>
          <a:p>
            <a:pPr lvl="1"/>
            <a:r>
              <a:rPr lang="en-GB" dirty="0"/>
              <a:t>New markets and territories?</a:t>
            </a:r>
          </a:p>
          <a:p>
            <a:pPr lvl="1"/>
            <a:r>
              <a:rPr lang="en-GB" dirty="0"/>
              <a:t>New products or range extension?</a:t>
            </a:r>
          </a:p>
          <a:p>
            <a:pPr lvl="1"/>
            <a:r>
              <a:rPr lang="en-GB" dirty="0"/>
              <a:t>Partnerships and technology?</a:t>
            </a:r>
          </a:p>
          <a:p>
            <a:endParaRPr lang="en-GB" dirty="0"/>
          </a:p>
          <a:p>
            <a:r>
              <a:rPr lang="en-GB" dirty="0"/>
              <a:t>Visuals</a:t>
            </a:r>
          </a:p>
          <a:p>
            <a:pPr lvl="1"/>
            <a:r>
              <a:rPr lang="en-GB" dirty="0"/>
              <a:t>If possible, represent graphically  </a:t>
            </a:r>
          </a:p>
          <a:p>
            <a:pPr lvl="1"/>
            <a:r>
              <a:rPr lang="en-GB" dirty="0"/>
              <a:t>You might like to look at something like the business model canvas for structure</a:t>
            </a:r>
          </a:p>
          <a:p>
            <a:pPr lvl="2"/>
            <a:r>
              <a:rPr lang="en-GB" dirty="0">
                <a:hlinkClick r:id="rId2"/>
              </a:rPr>
              <a:t>https://diytoolkit.org/tools/business-model-canvas/</a:t>
            </a:r>
            <a:endParaRPr lang="en-GB" dirty="0"/>
          </a:p>
          <a:p>
            <a:pPr lvl="1"/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CDE0F00-41D4-43F6-89B4-551F45559C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167" y="1468801"/>
            <a:ext cx="3852000" cy="216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D754B8-ACCD-49E8-99A9-D1533FA1C4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726" y="3791364"/>
            <a:ext cx="3852000" cy="2271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F1C6FE-0119-4EC1-92C5-FD6F64B107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63362" y="241545"/>
            <a:ext cx="731583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1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0043B-9638-4C95-8EB5-DFE33DD0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Slide 9: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F811E-7A48-4F43-925C-5FC505E979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9541E"/>
                </a:solidFill>
              </a:rPr>
              <a:t>WHY ARE YOU THE RIGHT TEAM FOR SUCCESS</a:t>
            </a:r>
          </a:p>
          <a:p>
            <a:r>
              <a:rPr lang="en-GB" dirty="0"/>
              <a:t>Above all else, </a:t>
            </a:r>
            <a:r>
              <a:rPr lang="en-GB" b="1" dirty="0"/>
              <a:t>people invest in teams</a:t>
            </a:r>
            <a:r>
              <a:rPr lang="en-GB" dirty="0"/>
              <a:t>. Use this opportunity to showcase your background and that of other key team members</a:t>
            </a:r>
          </a:p>
          <a:p>
            <a:pPr lvl="1"/>
            <a:r>
              <a:rPr lang="en-GB" dirty="0"/>
              <a:t>Highlight relevant experience and impressive past accomplishments</a:t>
            </a:r>
          </a:p>
          <a:p>
            <a:pPr lvl="1"/>
            <a:r>
              <a:rPr lang="en-US" dirty="0"/>
              <a:t>Make a case for why you are a winning team</a:t>
            </a:r>
          </a:p>
          <a:p>
            <a:pPr lvl="1"/>
            <a:r>
              <a:rPr lang="en-US" dirty="0"/>
              <a:t>Outline your structure if you can, include titles and high-level role descriptions</a:t>
            </a:r>
          </a:p>
          <a:p>
            <a:r>
              <a:rPr lang="en-GB" dirty="0"/>
              <a:t>Visuals</a:t>
            </a:r>
          </a:p>
          <a:p>
            <a:pPr lvl="1"/>
            <a:r>
              <a:rPr lang="en-GB" dirty="0"/>
              <a:t>Headshots</a:t>
            </a:r>
          </a:p>
          <a:p>
            <a:pPr lvl="1"/>
            <a:r>
              <a:rPr lang="en-GB" dirty="0"/>
              <a:t>Impressive statistics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1242DA-4AD7-421D-B504-5913C4D0D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8473" y="265081"/>
            <a:ext cx="731583" cy="7376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987AAE-60A6-450F-A8A6-BFAE64E98448}"/>
              </a:ext>
            </a:extLst>
          </p:cNvPr>
          <p:cNvSpPr/>
          <p:nvPr/>
        </p:nvSpPr>
        <p:spPr>
          <a:xfrm>
            <a:off x="838200" y="3982730"/>
            <a:ext cx="5181600" cy="1366981"/>
          </a:xfrm>
          <a:prstGeom prst="rect">
            <a:avLst/>
          </a:prstGeom>
          <a:solidFill>
            <a:srgbClr val="C9541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C57095B-7E76-8028-2F69-68099B1DC1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139" y="1925791"/>
            <a:ext cx="5399875" cy="30064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1054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0043B-9638-4C95-8EB5-DFE33DD0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Slide 10: INVESTMENT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F811E-7A48-4F43-925C-5FC505E97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9541E"/>
                </a:solidFill>
              </a:rPr>
              <a:t>HOW MUCH ARE YOU LOOKING FOR?</a:t>
            </a:r>
          </a:p>
          <a:p>
            <a:r>
              <a:rPr lang="en-GB" dirty="0"/>
              <a:t>Have you raised money before? </a:t>
            </a:r>
          </a:p>
          <a:p>
            <a:r>
              <a:rPr lang="en-GB" dirty="0"/>
              <a:t>How much are you looking to raise now?</a:t>
            </a:r>
          </a:p>
          <a:p>
            <a:pPr lvl="1"/>
            <a:r>
              <a:rPr lang="en-GB" dirty="0"/>
              <a:t>What stage round is this?</a:t>
            </a:r>
          </a:p>
          <a:p>
            <a:r>
              <a:rPr lang="en-GB" dirty="0"/>
              <a:t>What big next steps will you be able to take with the benefit of this investment?</a:t>
            </a:r>
          </a:p>
          <a:p>
            <a:pPr lvl="1"/>
            <a:r>
              <a:rPr lang="en-GB" dirty="0"/>
              <a:t>What milestones will you reach?</a:t>
            </a:r>
          </a:p>
          <a:p>
            <a:r>
              <a:rPr lang="en-GB" dirty="0"/>
              <a:t>What type of instrument are you looking for e.g. debt, equity, mezzanine etc</a:t>
            </a:r>
          </a:p>
          <a:p>
            <a:r>
              <a:rPr lang="en-GB" dirty="0"/>
              <a:t>What expectations do you have of investors?  E.g. experience, networks, expertise?</a:t>
            </a:r>
          </a:p>
          <a:p>
            <a:r>
              <a:rPr lang="en-GB" dirty="0"/>
              <a:t>What exit possibilities exist – if you have an idea of what they might be</a:t>
            </a:r>
          </a:p>
          <a:p>
            <a:endParaRPr lang="en-GB" dirty="0"/>
          </a:p>
          <a:p>
            <a:r>
              <a:rPr lang="en-GB" dirty="0"/>
              <a:t>Visuals</a:t>
            </a:r>
          </a:p>
          <a:p>
            <a:pPr lvl="1"/>
            <a:r>
              <a:rPr lang="en-GB" dirty="0"/>
              <a:t>Graphs/infographics</a:t>
            </a:r>
          </a:p>
          <a:p>
            <a:pPr lvl="1"/>
            <a:r>
              <a:rPr lang="en-GB" dirty="0"/>
              <a:t>Highlight key figures and important text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7C12C6-CBDE-42D4-B9D9-73273E6C5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928" y="248476"/>
            <a:ext cx="718791" cy="724376"/>
          </a:xfrm>
          <a:prstGeom prst="rect">
            <a:avLst/>
          </a:prstGeom>
        </p:spPr>
      </p:pic>
      <p:sp>
        <p:nvSpPr>
          <p:cNvPr id="5" name="Callout: Left Arrow 4">
            <a:extLst>
              <a:ext uri="{FF2B5EF4-FFF2-40B4-BE49-F238E27FC236}">
                <a16:creationId xmlns:a16="http://schemas.microsoft.com/office/drawing/2014/main" id="{79788775-9F27-4CB8-9F7B-A62DC8812D7A}"/>
              </a:ext>
            </a:extLst>
          </p:cNvPr>
          <p:cNvSpPr/>
          <p:nvPr/>
        </p:nvSpPr>
        <p:spPr>
          <a:xfrm>
            <a:off x="6136896" y="1657030"/>
            <a:ext cx="4521666" cy="869786"/>
          </a:xfrm>
          <a:prstGeom prst="leftArrowCallout">
            <a:avLst/>
          </a:prstGeom>
          <a:solidFill>
            <a:srgbClr val="C9541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A critical slide for investors</a:t>
            </a:r>
            <a:br>
              <a:rPr lang="en-GB" sz="1400" b="1" dirty="0">
                <a:solidFill>
                  <a:schemeClr val="tx1"/>
                </a:solidFill>
              </a:rPr>
            </a:br>
            <a:r>
              <a:rPr lang="en-GB" sz="1400" b="1" dirty="0">
                <a:solidFill>
                  <a:schemeClr val="tx1"/>
                </a:solidFill>
              </a:rPr>
              <a:t>Keep it simple and direct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499598-F38F-46D3-91C4-4ACE73714DC8}"/>
              </a:ext>
            </a:extLst>
          </p:cNvPr>
          <p:cNvSpPr/>
          <p:nvPr/>
        </p:nvSpPr>
        <p:spPr>
          <a:xfrm>
            <a:off x="838200" y="4941455"/>
            <a:ext cx="5181600" cy="1366981"/>
          </a:xfrm>
          <a:prstGeom prst="rect">
            <a:avLst/>
          </a:prstGeom>
          <a:solidFill>
            <a:srgbClr val="C9541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295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9702971-54AD-418A-BBC6-0EE9D8C13726}"/>
              </a:ext>
            </a:extLst>
          </p:cNvPr>
          <p:cNvSpPr/>
          <p:nvPr/>
        </p:nvSpPr>
        <p:spPr>
          <a:xfrm>
            <a:off x="838200" y="4054874"/>
            <a:ext cx="5181600" cy="1366981"/>
          </a:xfrm>
          <a:prstGeom prst="rect">
            <a:avLst/>
          </a:prstGeom>
          <a:solidFill>
            <a:srgbClr val="C9541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A0043B-9638-4C95-8EB5-DFE33DD0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Slide 11: CALL TO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F811E-7A48-4F43-925C-5FC505E979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9541E"/>
                </a:solidFill>
              </a:rPr>
              <a:t>WHY INVESTORS SHOULD INVEST IN YOU</a:t>
            </a:r>
          </a:p>
          <a:p>
            <a:r>
              <a:rPr lang="en-GB" dirty="0"/>
              <a:t>Make a compelling summary for why investing in your company in this round</a:t>
            </a:r>
          </a:p>
          <a:p>
            <a:pPr lvl="1"/>
            <a:r>
              <a:rPr lang="en-GB" dirty="0"/>
              <a:t>Why </a:t>
            </a:r>
            <a:r>
              <a:rPr lang="en-GB" b="1" dirty="0"/>
              <a:t>now</a:t>
            </a:r>
            <a:r>
              <a:rPr lang="en-GB" dirty="0"/>
              <a:t> is the right time to raise capital and grow fast</a:t>
            </a:r>
          </a:p>
          <a:p>
            <a:r>
              <a:rPr lang="en-GB" dirty="0"/>
              <a:t>You don’t have to call this slide “Call to action”</a:t>
            </a:r>
          </a:p>
          <a:p>
            <a:pPr lvl="1"/>
            <a:r>
              <a:rPr lang="en-US" dirty="0"/>
              <a:t>It should be something that highlights why investors should invest with you. E.g. “Invest in smallholder farmers, and change the world from the bottom up”</a:t>
            </a:r>
            <a:endParaRPr lang="en-GB" dirty="0"/>
          </a:p>
          <a:p>
            <a:r>
              <a:rPr lang="en-GB" dirty="0"/>
              <a:t>Visuals</a:t>
            </a:r>
          </a:p>
          <a:p>
            <a:pPr lvl="1"/>
            <a:r>
              <a:rPr lang="en-GB" dirty="0"/>
              <a:t>Image or graphics work well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118F22A-F76F-4F5F-83F3-DA7E14ADA6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426" y="1571486"/>
            <a:ext cx="5181600" cy="2914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12DE6D-DA43-4F67-892F-7017A94A0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7277" y="200426"/>
            <a:ext cx="731583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0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7BE919-BA63-4A48-B810-F6B8079383FA}"/>
              </a:ext>
            </a:extLst>
          </p:cNvPr>
          <p:cNvSpPr/>
          <p:nvPr/>
        </p:nvSpPr>
        <p:spPr>
          <a:xfrm>
            <a:off x="838200" y="3842626"/>
            <a:ext cx="5181600" cy="1366981"/>
          </a:xfrm>
          <a:prstGeom prst="rect">
            <a:avLst/>
          </a:prstGeom>
          <a:solidFill>
            <a:srgbClr val="C9541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A0043B-9638-4C95-8EB5-DFE33DD0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Slide 11: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F811E-7A48-4F43-925C-5FC505E979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9541E"/>
                </a:solidFill>
              </a:rPr>
              <a:t>WHAT 3 -4 POINTS DO YOU WANT INVESTORS TO REMEMBER?</a:t>
            </a:r>
          </a:p>
          <a:p>
            <a:r>
              <a:rPr lang="en-GB" dirty="0"/>
              <a:t>You have presented a lot of information in a short period of time</a:t>
            </a:r>
          </a:p>
          <a:p>
            <a:r>
              <a:rPr lang="en-GB" dirty="0"/>
              <a:t>To finish your pitch, drive home the 3-4 key points you want the investors to keep thinking about</a:t>
            </a:r>
          </a:p>
          <a:p>
            <a:pPr lvl="1"/>
            <a:r>
              <a:rPr lang="en-GB" dirty="0"/>
              <a:t>Impact strategy is a must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Visuals</a:t>
            </a:r>
          </a:p>
          <a:p>
            <a:pPr lvl="1"/>
            <a:r>
              <a:rPr lang="en-GB" dirty="0"/>
              <a:t>Bullet points/infographics</a:t>
            </a:r>
          </a:p>
        </p:txBody>
      </p:sp>
      <p:sp>
        <p:nvSpPr>
          <p:cNvPr id="4" name="Callout: Left Arrow 3">
            <a:extLst>
              <a:ext uri="{FF2B5EF4-FFF2-40B4-BE49-F238E27FC236}">
                <a16:creationId xmlns:a16="http://schemas.microsoft.com/office/drawing/2014/main" id="{CC1F24E8-3114-4997-B2F1-EDCF722069C6}"/>
              </a:ext>
            </a:extLst>
          </p:cNvPr>
          <p:cNvSpPr/>
          <p:nvPr/>
        </p:nvSpPr>
        <p:spPr>
          <a:xfrm>
            <a:off x="4662323" y="5220572"/>
            <a:ext cx="4521666" cy="869786"/>
          </a:xfrm>
          <a:prstGeom prst="leftArrowCallout">
            <a:avLst/>
          </a:prstGeom>
          <a:solidFill>
            <a:srgbClr val="C9541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DON’T FORGET TO SAY</a:t>
            </a:r>
            <a:br>
              <a:rPr lang="en-GB" sz="1400" b="1" dirty="0">
                <a:solidFill>
                  <a:schemeClr val="tx1"/>
                </a:solidFill>
              </a:rPr>
            </a:br>
            <a:r>
              <a:rPr lang="en-GB" sz="3600" b="1" dirty="0">
                <a:solidFill>
                  <a:schemeClr val="tx1"/>
                </a:solidFill>
              </a:rPr>
              <a:t>THANK YOU!</a:t>
            </a:r>
            <a:endParaRPr lang="en-GB" sz="1400" b="1" dirty="0">
              <a:solidFill>
                <a:schemeClr val="tx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4FD8645-F555-435D-8597-4EC87D22E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771" y="1670180"/>
            <a:ext cx="5370436" cy="3020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F265F0-525B-4689-A0AB-228776CAB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2893" y="265081"/>
            <a:ext cx="731583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34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8959D-4D97-4177-9440-567AFA2FD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an Investor Pitch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E034E-D3A3-430B-B758-7D1C4A2DC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7715"/>
            <a:ext cx="7271084" cy="4659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You’ve reached that stage where raising finance is key to making the next big step in business growth and you have an opportunity to make a pitch to an investor.</a:t>
            </a:r>
          </a:p>
          <a:p>
            <a:pPr marL="0" indent="0">
              <a:buNone/>
            </a:pPr>
            <a:r>
              <a:rPr lang="en-GB" dirty="0"/>
              <a:t>How do you get your message across in a very short space of time?  You prepare!</a:t>
            </a:r>
          </a:p>
          <a:p>
            <a:pPr marL="0" indent="0">
              <a:buNone/>
            </a:pPr>
            <a:r>
              <a:rPr lang="en-GB" dirty="0"/>
              <a:t>Here is a guide to putting together a powerful and succinct pitch deck that will help you structure your messages – and keep to time!</a:t>
            </a:r>
          </a:p>
          <a:p>
            <a:pPr marL="0" indent="0">
              <a:buNone/>
            </a:pPr>
            <a:r>
              <a:rPr lang="en-GB" dirty="0"/>
              <a:t>Use it in conjunction with the ICA pitch deck template.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C9541E"/>
                </a:solidFill>
              </a:rPr>
              <a:t>But remember:</a:t>
            </a:r>
            <a:br>
              <a:rPr lang="en-GB" b="1" dirty="0">
                <a:solidFill>
                  <a:srgbClr val="C9541E"/>
                </a:solidFill>
              </a:rPr>
            </a:br>
            <a:r>
              <a:rPr lang="en-GB" dirty="0"/>
              <a:t>The pitch deck is only the beginning.  You need to practice, practice and then practice some more!</a:t>
            </a:r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B2E0FD-31F8-4158-870D-556A0F7F3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284" y="1517715"/>
            <a:ext cx="4109138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2324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8959D-4D97-4177-9440-567AFA2FD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Suggested structure for a 5 minute pitch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E034E-D3A3-430B-B758-7D1C4A2DC1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9541E"/>
                </a:solidFill>
              </a:rPr>
              <a:t>FIVE MINUTES WILL FLY BY!</a:t>
            </a:r>
          </a:p>
          <a:p>
            <a:r>
              <a:rPr lang="en-GB" dirty="0"/>
              <a:t>10-12 slides absolute maximum</a:t>
            </a:r>
          </a:p>
          <a:p>
            <a:r>
              <a:rPr lang="en-GB" dirty="0"/>
              <a:t>30 seconds (on average – some longer some shorter) per slide</a:t>
            </a:r>
          </a:p>
          <a:p>
            <a:r>
              <a:rPr lang="en-GB" dirty="0"/>
              <a:t>NO MORE THAN 5 MINUTES IN TOTAL</a:t>
            </a:r>
          </a:p>
          <a:p>
            <a:r>
              <a:rPr lang="en-GB" dirty="0"/>
              <a:t>Slide layout: more visuals, less text!</a:t>
            </a:r>
          </a:p>
          <a:p>
            <a:pPr lvl="1"/>
            <a:r>
              <a:rPr lang="en-GB" dirty="0"/>
              <a:t>A picture paints a thousand words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31C09C-6EB7-42D5-94DB-08185F211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08289"/>
            <a:ext cx="4760843" cy="3935481"/>
          </a:xfrm>
          <a:solidFill>
            <a:srgbClr val="C9541E">
              <a:alpha val="30000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9541E"/>
                </a:solidFill>
              </a:rPr>
              <a:t>A GUIDE TO TIMINGS</a:t>
            </a:r>
          </a:p>
        </p:txBody>
      </p:sp>
      <p:pic>
        <p:nvPicPr>
          <p:cNvPr id="20" name="Content Placeholder 5">
            <a:extLst>
              <a:ext uri="{FF2B5EF4-FFF2-40B4-BE49-F238E27FC236}">
                <a16:creationId xmlns:a16="http://schemas.microsoft.com/office/drawing/2014/main" id="{FAE48325-6721-41B4-A616-543608AE5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363" y="1927225"/>
            <a:ext cx="701841" cy="7018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6776E8A-A5BC-4247-AF59-0D725AA93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890" y="2754477"/>
            <a:ext cx="701842" cy="7120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A558A51-36CD-41D0-A72A-1942F22A13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467" y="3666452"/>
            <a:ext cx="718791" cy="7243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AE82669-3A61-45DE-885F-9747310AF9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941" y="4576270"/>
            <a:ext cx="718791" cy="73498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B3C2D8A-D6B4-470C-93F1-225B72FE8084}"/>
              </a:ext>
            </a:extLst>
          </p:cNvPr>
          <p:cNvSpPr/>
          <p:nvPr/>
        </p:nvSpPr>
        <p:spPr>
          <a:xfrm>
            <a:off x="7385916" y="2998386"/>
            <a:ext cx="3187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/>
              <a:t>30 seconds = 70 speaking words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055875-871F-4613-B630-E7850254A6A4}"/>
              </a:ext>
            </a:extLst>
          </p:cNvPr>
          <p:cNvSpPr/>
          <p:nvPr/>
        </p:nvSpPr>
        <p:spPr>
          <a:xfrm>
            <a:off x="7385916" y="2087136"/>
            <a:ext cx="3175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/>
              <a:t>10 seconds = 23 speaking words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D607100-1011-4FA3-8A3B-5F2D7A2448B7}"/>
              </a:ext>
            </a:extLst>
          </p:cNvPr>
          <p:cNvSpPr/>
          <p:nvPr/>
        </p:nvSpPr>
        <p:spPr>
          <a:xfrm>
            <a:off x="7360494" y="3878740"/>
            <a:ext cx="3304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/>
              <a:t>60 seconds = 140 speaking words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1F2EF58-FFEB-4D21-A177-FDAB4424D52D}"/>
              </a:ext>
            </a:extLst>
          </p:cNvPr>
          <p:cNvSpPr/>
          <p:nvPr/>
        </p:nvSpPr>
        <p:spPr>
          <a:xfrm>
            <a:off x="7360494" y="4759094"/>
            <a:ext cx="3304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/>
              <a:t>90 seconds = 180 speaking words</a:t>
            </a:r>
          </a:p>
        </p:txBody>
      </p:sp>
    </p:spTree>
    <p:extLst>
      <p:ext uri="{BB962C8B-B14F-4D97-AF65-F5344CB8AC3E}">
        <p14:creationId xmlns:p14="http://schemas.microsoft.com/office/powerpoint/2010/main" val="1231795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F7DC8-A724-4F8B-82B0-03624E3D0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SLIDE 1:	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65FFF-125F-4E5C-96AB-CB030F5CDB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C9541E"/>
                </a:solidFill>
              </a:rPr>
              <a:t>INTRODUCE YOURSELF AND YOUR COMPANY</a:t>
            </a:r>
          </a:p>
          <a:p>
            <a:r>
              <a:rPr lang="en-GB" dirty="0"/>
              <a:t>Give a high level summary of what your company does:</a:t>
            </a:r>
          </a:p>
          <a:p>
            <a:pPr lvl="1"/>
            <a:r>
              <a:rPr lang="en-GB" dirty="0"/>
              <a:t>Should be a simple statement about what change you and your product are making in Zambia (and beyond)</a:t>
            </a:r>
          </a:p>
          <a:p>
            <a:endParaRPr lang="en-GB" dirty="0"/>
          </a:p>
          <a:p>
            <a:r>
              <a:rPr lang="en-GB" dirty="0"/>
              <a:t>Visuals:</a:t>
            </a:r>
          </a:p>
          <a:p>
            <a:pPr lvl="1"/>
            <a:r>
              <a:rPr lang="en-GB" dirty="0"/>
              <a:t>Company logo</a:t>
            </a:r>
          </a:p>
          <a:p>
            <a:pPr lvl="1"/>
            <a:r>
              <a:rPr lang="en-GB" dirty="0"/>
              <a:t>Tagline</a:t>
            </a:r>
          </a:p>
          <a:p>
            <a:pPr lvl="1"/>
            <a:r>
              <a:rPr lang="en-GB" dirty="0"/>
              <a:t>Product image</a:t>
            </a:r>
          </a:p>
        </p:txBody>
      </p:sp>
      <p:sp>
        <p:nvSpPr>
          <p:cNvPr id="6" name="Callout: Left Arrow 5">
            <a:extLst>
              <a:ext uri="{FF2B5EF4-FFF2-40B4-BE49-F238E27FC236}">
                <a16:creationId xmlns:a16="http://schemas.microsoft.com/office/drawing/2014/main" id="{3A0458BB-1C4C-4B43-96E0-C06B1C306F69}"/>
              </a:ext>
            </a:extLst>
          </p:cNvPr>
          <p:cNvSpPr/>
          <p:nvPr/>
        </p:nvSpPr>
        <p:spPr>
          <a:xfrm>
            <a:off x="6096000" y="2114027"/>
            <a:ext cx="4521666" cy="869786"/>
          </a:xfrm>
          <a:prstGeom prst="leftArrowCallout">
            <a:avLst/>
          </a:prstGeom>
          <a:solidFill>
            <a:srgbClr val="C9541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Make a powerful opening statement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0938EE74-203D-4567-80B9-8BF373366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213" y="249418"/>
            <a:ext cx="701841" cy="7018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944D60-0B58-470D-8BAE-B00037121A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6" b="22013"/>
          <a:stretch/>
        </p:blipFill>
        <p:spPr>
          <a:xfrm>
            <a:off x="5063444" y="3257190"/>
            <a:ext cx="4575703" cy="2616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5012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3F8BE9E-13F8-4AC9-9310-E0578D43CC2A}"/>
              </a:ext>
            </a:extLst>
          </p:cNvPr>
          <p:cNvSpPr/>
          <p:nvPr/>
        </p:nvSpPr>
        <p:spPr>
          <a:xfrm>
            <a:off x="838200" y="4225072"/>
            <a:ext cx="5181600" cy="1366981"/>
          </a:xfrm>
          <a:prstGeom prst="rect">
            <a:avLst/>
          </a:prstGeom>
          <a:solidFill>
            <a:srgbClr val="C9541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A0043B-9638-4C95-8EB5-DFE33DD0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Slide 2: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F811E-7A48-4F43-925C-5FC505E979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9541E"/>
                </a:solidFill>
              </a:rPr>
              <a:t>DEFINE THE PROBLEM THAT YOU ARE SOLVING</a:t>
            </a:r>
          </a:p>
          <a:p>
            <a:r>
              <a:rPr lang="en-GB" dirty="0"/>
              <a:t>What problem are you solving for your customers?</a:t>
            </a:r>
          </a:p>
          <a:p>
            <a:r>
              <a:rPr lang="en-GB" dirty="0"/>
              <a:t>What does the pain result in? </a:t>
            </a:r>
          </a:p>
          <a:p>
            <a:pPr lvl="1"/>
            <a:r>
              <a:rPr lang="en-GB" dirty="0"/>
              <a:t>If you can, make the pain a human problem that everyone can relate to</a:t>
            </a:r>
          </a:p>
          <a:p>
            <a:r>
              <a:rPr lang="en-GB" dirty="0"/>
              <a:t>How many people are affected by this problem?  </a:t>
            </a:r>
          </a:p>
          <a:p>
            <a:pPr lvl="1"/>
            <a:r>
              <a:rPr lang="en-GB" dirty="0"/>
              <a:t>This is an </a:t>
            </a:r>
            <a:r>
              <a:rPr lang="en-GB" b="1" u="sng" dirty="0"/>
              <a:t>introduction</a:t>
            </a:r>
            <a:r>
              <a:rPr lang="en-GB" dirty="0"/>
              <a:t> to your market size…you will cover this in detail later</a:t>
            </a:r>
          </a:p>
          <a:p>
            <a:pPr lvl="1"/>
            <a:endParaRPr lang="en-GB" dirty="0"/>
          </a:p>
          <a:p>
            <a:r>
              <a:rPr lang="en-GB" dirty="0"/>
              <a:t>Visuals</a:t>
            </a:r>
          </a:p>
          <a:p>
            <a:pPr lvl="1"/>
            <a:r>
              <a:rPr lang="en-GB" dirty="0"/>
              <a:t>Keywords and images that relate to the problem you are solving</a:t>
            </a:r>
          </a:p>
          <a:p>
            <a:pPr lvl="1"/>
            <a:r>
              <a:rPr lang="en-GB" dirty="0"/>
              <a:t>Don’t overcomplicate with too much detail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D32CA5-F2FA-4AFA-B168-C2A24BA00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504" y="199215"/>
            <a:ext cx="701842" cy="7120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21C7D1-3AEB-C1AD-19E7-77E2D556C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911" y="1932823"/>
            <a:ext cx="4863435" cy="299235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10801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57500E-BEAE-48C1-9BBB-17641D57806C}"/>
              </a:ext>
            </a:extLst>
          </p:cNvPr>
          <p:cNvSpPr/>
          <p:nvPr/>
        </p:nvSpPr>
        <p:spPr>
          <a:xfrm>
            <a:off x="838200" y="4073252"/>
            <a:ext cx="5181600" cy="1366981"/>
          </a:xfrm>
          <a:prstGeom prst="rect">
            <a:avLst/>
          </a:prstGeom>
          <a:solidFill>
            <a:srgbClr val="C9541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A0043B-9638-4C95-8EB5-DFE33DD0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Slide 3: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F811E-7A48-4F43-925C-5FC505E979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9541E"/>
                </a:solidFill>
              </a:rPr>
              <a:t>HOW IS YOUR SOLUTION SOLVING THE PROBLEM?</a:t>
            </a:r>
          </a:p>
          <a:p>
            <a:r>
              <a:rPr lang="en-GB" dirty="0"/>
              <a:t>As simply and briefly as possible, explain what your company does that solves the problem for the customer:</a:t>
            </a:r>
          </a:p>
          <a:p>
            <a:pPr lvl="1"/>
            <a:r>
              <a:rPr lang="en-GB" dirty="0"/>
              <a:t>What does your product or service do? </a:t>
            </a:r>
          </a:p>
          <a:p>
            <a:pPr lvl="1"/>
            <a:r>
              <a:rPr lang="en-GB" dirty="0"/>
              <a:t>How does it work?</a:t>
            </a:r>
          </a:p>
          <a:p>
            <a:pPr lvl="1"/>
            <a:r>
              <a:rPr lang="en-GB" dirty="0"/>
              <a:t>Why is it better, faster, more cost-effective, more efficient, newer, different from alternatives?</a:t>
            </a:r>
          </a:p>
          <a:p>
            <a:endParaRPr lang="en-GB" dirty="0"/>
          </a:p>
          <a:p>
            <a:r>
              <a:rPr lang="en-GB" dirty="0"/>
              <a:t>Visuals</a:t>
            </a:r>
          </a:p>
          <a:p>
            <a:pPr lvl="1"/>
            <a:r>
              <a:rPr lang="en-GB" dirty="0"/>
              <a:t>Visuals of your product and/or service</a:t>
            </a:r>
          </a:p>
          <a:p>
            <a:pPr lvl="1"/>
            <a:r>
              <a:rPr lang="en-GB" dirty="0"/>
              <a:t>Don’t flood this slide with bullet points</a:t>
            </a:r>
            <a:br>
              <a:rPr lang="en-GB" dirty="0"/>
            </a:br>
            <a:r>
              <a:rPr lang="en-GB" dirty="0"/>
              <a:t> and texts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989740-EC87-49D1-A39D-C40F0BAEC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267" y="196791"/>
            <a:ext cx="718791" cy="724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4F7DDB-84CA-4D65-A546-2D853306B5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72"/>
          <a:stretch/>
        </p:blipFill>
        <p:spPr>
          <a:xfrm>
            <a:off x="6521021" y="2047916"/>
            <a:ext cx="4959037" cy="3115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194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E8BC70-5BE2-479D-BF2A-6B7337CF5C9B}"/>
              </a:ext>
            </a:extLst>
          </p:cNvPr>
          <p:cNvSpPr/>
          <p:nvPr/>
        </p:nvSpPr>
        <p:spPr>
          <a:xfrm>
            <a:off x="838200" y="3982730"/>
            <a:ext cx="5181600" cy="1366981"/>
          </a:xfrm>
          <a:prstGeom prst="rect">
            <a:avLst/>
          </a:prstGeom>
          <a:solidFill>
            <a:srgbClr val="C9541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A0043B-9638-4C95-8EB5-DFE33DD0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Slide 4: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F811E-7A48-4F43-925C-5FC505E979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9541E"/>
                </a:solidFill>
              </a:rPr>
              <a:t>SUMMARISE YOUR IMPACT STRATEGY</a:t>
            </a:r>
          </a:p>
          <a:p>
            <a:r>
              <a:rPr lang="en-GB" dirty="0"/>
              <a:t>What is the social and/or environmental impact that you deliver with your solution?</a:t>
            </a:r>
          </a:p>
          <a:p>
            <a:r>
              <a:rPr lang="en-GB" dirty="0"/>
              <a:t>How will the investment that you are looking for allow your impact to grow?</a:t>
            </a:r>
          </a:p>
          <a:p>
            <a:r>
              <a:rPr lang="en-GB" dirty="0"/>
              <a:t>Don’t forget to reference the SDGs that relate to your impact strategy.</a:t>
            </a:r>
          </a:p>
          <a:p>
            <a:endParaRPr lang="en-GB" dirty="0"/>
          </a:p>
          <a:p>
            <a:r>
              <a:rPr lang="en-GB" dirty="0"/>
              <a:t>Visuals</a:t>
            </a:r>
          </a:p>
          <a:p>
            <a:pPr lvl="1"/>
            <a:r>
              <a:rPr lang="en-GB" dirty="0"/>
              <a:t>Simple infographic or image plus a compelling graph</a:t>
            </a:r>
          </a:p>
          <a:p>
            <a:pPr lvl="1"/>
            <a:r>
              <a:rPr lang="en-GB" dirty="0"/>
              <a:t>Large text with key figures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D5B962-2788-43CC-82BC-B0B78B0887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5" name="Callout: Left Arrow 4">
            <a:extLst>
              <a:ext uri="{FF2B5EF4-FFF2-40B4-BE49-F238E27FC236}">
                <a16:creationId xmlns:a16="http://schemas.microsoft.com/office/drawing/2014/main" id="{2DA98A0E-9B67-4BF0-94B8-6D108B3E9FFA}"/>
              </a:ext>
            </a:extLst>
          </p:cNvPr>
          <p:cNvSpPr/>
          <p:nvPr/>
        </p:nvSpPr>
        <p:spPr>
          <a:xfrm>
            <a:off x="6136896" y="1702966"/>
            <a:ext cx="4521666" cy="869786"/>
          </a:xfrm>
          <a:prstGeom prst="leftArrowCallout">
            <a:avLst/>
          </a:prstGeom>
          <a:solidFill>
            <a:srgbClr val="C9541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Check out the “Crafting an impact strategy” guidance notes on the resources section of Impact Starter</a:t>
            </a:r>
          </a:p>
        </p:txBody>
      </p:sp>
      <p:sp>
        <p:nvSpPr>
          <p:cNvPr id="6" name="Callout: Left Arrow 5">
            <a:extLst>
              <a:ext uri="{FF2B5EF4-FFF2-40B4-BE49-F238E27FC236}">
                <a16:creationId xmlns:a16="http://schemas.microsoft.com/office/drawing/2014/main" id="{180C91E1-0517-4EA9-8F5C-5F36ADF5E1FC}"/>
              </a:ext>
            </a:extLst>
          </p:cNvPr>
          <p:cNvSpPr/>
          <p:nvPr/>
        </p:nvSpPr>
        <p:spPr>
          <a:xfrm>
            <a:off x="6136896" y="2994107"/>
            <a:ext cx="4521666" cy="869786"/>
          </a:xfrm>
          <a:prstGeom prst="leftArrowCallout">
            <a:avLst/>
          </a:prstGeom>
          <a:solidFill>
            <a:srgbClr val="C9541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Check out the “Are the SDGs relevant to my business” guidance notes on the resources section of Impact Starter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08C323-5C3B-476A-BD3E-318EF7B65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7859" y="192806"/>
            <a:ext cx="719390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55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50F63F7-60E0-442C-B66F-69CD9248247E}"/>
              </a:ext>
            </a:extLst>
          </p:cNvPr>
          <p:cNvSpPr/>
          <p:nvPr/>
        </p:nvSpPr>
        <p:spPr>
          <a:xfrm>
            <a:off x="838200" y="4666220"/>
            <a:ext cx="5181600" cy="1366981"/>
          </a:xfrm>
          <a:prstGeom prst="rect">
            <a:avLst/>
          </a:prstGeom>
          <a:solidFill>
            <a:srgbClr val="C9541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A0043B-9638-4C95-8EB5-DFE33DD0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Slide 5: 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F811E-7A48-4F43-925C-5FC505E979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9541E"/>
                </a:solidFill>
              </a:rPr>
              <a:t>SUCCESS SO FAR</a:t>
            </a:r>
          </a:p>
          <a:p>
            <a:r>
              <a:rPr lang="en-GB" dirty="0"/>
              <a:t>Show that customers are prepared to pay for your solution…highlight your success so far:</a:t>
            </a:r>
          </a:p>
          <a:p>
            <a:pPr lvl="1"/>
            <a:r>
              <a:rPr lang="en-GB" dirty="0"/>
              <a:t>How many customers?</a:t>
            </a:r>
          </a:p>
          <a:p>
            <a:pPr lvl="1"/>
            <a:r>
              <a:rPr lang="en-GB" dirty="0"/>
              <a:t>How much in sales?</a:t>
            </a:r>
          </a:p>
          <a:p>
            <a:pPr lvl="1"/>
            <a:r>
              <a:rPr lang="en-GB" dirty="0"/>
              <a:t>Key milestones achieved</a:t>
            </a:r>
          </a:p>
          <a:p>
            <a:r>
              <a:rPr lang="en-GB" b="1" dirty="0"/>
              <a:t>Use data and facts to strengthen your case</a:t>
            </a:r>
          </a:p>
          <a:p>
            <a:r>
              <a:rPr lang="en-GB" dirty="0"/>
              <a:t>Don’t focus on projections (future). Focus on results to date</a:t>
            </a:r>
          </a:p>
          <a:p>
            <a:endParaRPr lang="en-GB" dirty="0"/>
          </a:p>
          <a:p>
            <a:r>
              <a:rPr lang="en-GB" dirty="0"/>
              <a:t>Visuals</a:t>
            </a:r>
          </a:p>
          <a:p>
            <a:pPr lvl="1"/>
            <a:r>
              <a:rPr lang="en-GB" dirty="0"/>
              <a:t>A graph of historical traction and growth</a:t>
            </a:r>
          </a:p>
          <a:p>
            <a:pPr lvl="1"/>
            <a:r>
              <a:rPr lang="en-GB" b="1" dirty="0"/>
              <a:t>Highlight key metrics that investors should remember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D5B962-2788-43CC-82BC-B0B78B088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8448" y="1508289"/>
            <a:ext cx="5181600" cy="466867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7" name="Callout: Left Arrow 6">
            <a:extLst>
              <a:ext uri="{FF2B5EF4-FFF2-40B4-BE49-F238E27FC236}">
                <a16:creationId xmlns:a16="http://schemas.microsoft.com/office/drawing/2014/main" id="{C64FF4D7-3AFB-4187-953D-5DF682D76F68}"/>
              </a:ext>
            </a:extLst>
          </p:cNvPr>
          <p:cNvSpPr/>
          <p:nvPr/>
        </p:nvSpPr>
        <p:spPr>
          <a:xfrm>
            <a:off x="6136896" y="1657030"/>
            <a:ext cx="4521666" cy="869786"/>
          </a:xfrm>
          <a:prstGeom prst="leftArrowCallout">
            <a:avLst/>
          </a:prstGeom>
          <a:solidFill>
            <a:srgbClr val="C9541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A critical slide for investors</a:t>
            </a:r>
            <a:br>
              <a:rPr lang="en-GB" sz="1400" b="1" dirty="0">
                <a:solidFill>
                  <a:schemeClr val="tx1"/>
                </a:solidFill>
              </a:rPr>
            </a:br>
            <a:r>
              <a:rPr lang="en-GB" sz="1400" b="1" dirty="0">
                <a:solidFill>
                  <a:schemeClr val="tx1"/>
                </a:solidFill>
              </a:rPr>
              <a:t>Keep it simple, punchy and clear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8B70E3-20D2-4ED2-9385-9C9C11848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4794" y="265081"/>
            <a:ext cx="731583" cy="7376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D509D1-1380-5415-1EF6-593D3C796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117" y="2780326"/>
            <a:ext cx="3504711" cy="3252875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272151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0043B-9638-4C95-8EB5-DFE33DD0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Slide 6: MARKET 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F811E-7A48-4F43-925C-5FC505E979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C9541E"/>
                </a:solidFill>
              </a:rPr>
              <a:t>WHAT’S YOUR GROWTH POTENTIAL?</a:t>
            </a:r>
          </a:p>
          <a:p>
            <a:r>
              <a:rPr lang="en-GB" dirty="0"/>
              <a:t>What is the total size of the market and your status within it?</a:t>
            </a:r>
          </a:p>
          <a:p>
            <a:pPr lvl="1"/>
            <a:r>
              <a:rPr lang="en-GB" dirty="0"/>
              <a:t>This is where you make investors realise the potential you have to be a real force within your market</a:t>
            </a:r>
          </a:p>
          <a:p>
            <a:pPr lvl="1"/>
            <a:r>
              <a:rPr lang="en-GB" dirty="0"/>
              <a:t>How much of that market can you realistically expect to capture?</a:t>
            </a:r>
          </a:p>
          <a:p>
            <a:endParaRPr lang="en-GB" dirty="0"/>
          </a:p>
          <a:p>
            <a:r>
              <a:rPr lang="en-GB" dirty="0"/>
              <a:t>Visuals</a:t>
            </a:r>
          </a:p>
          <a:p>
            <a:pPr lvl="1"/>
            <a:r>
              <a:rPr lang="en-GB" dirty="0"/>
              <a:t>A big number speaks for itself</a:t>
            </a:r>
          </a:p>
          <a:p>
            <a:pPr lvl="1"/>
            <a:r>
              <a:rPr lang="en-GB" dirty="0"/>
              <a:t>Show market size and/or growth but make sure to emphasise key numbers</a:t>
            </a:r>
          </a:p>
          <a:p>
            <a:pPr lvl="1"/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A4168EE-FEDA-421A-861C-A92F63693E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747" y="2779041"/>
            <a:ext cx="4835554" cy="2719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llout: Left Arrow 7">
            <a:extLst>
              <a:ext uri="{FF2B5EF4-FFF2-40B4-BE49-F238E27FC236}">
                <a16:creationId xmlns:a16="http://schemas.microsoft.com/office/drawing/2014/main" id="{B6EC2478-B033-450E-9A67-1340F54C4A17}"/>
              </a:ext>
            </a:extLst>
          </p:cNvPr>
          <p:cNvSpPr/>
          <p:nvPr/>
        </p:nvSpPr>
        <p:spPr>
          <a:xfrm>
            <a:off x="6172200" y="1665449"/>
            <a:ext cx="4521666" cy="869786"/>
          </a:xfrm>
          <a:prstGeom prst="leftArrowCallout">
            <a:avLst/>
          </a:prstGeom>
          <a:solidFill>
            <a:srgbClr val="C9541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Be truthful!</a:t>
            </a:r>
            <a:br>
              <a:rPr lang="en-GB" sz="1400" b="1" dirty="0">
                <a:solidFill>
                  <a:schemeClr val="tx1"/>
                </a:solidFill>
              </a:rPr>
            </a:br>
            <a:r>
              <a:rPr lang="en-GB" sz="1400" b="1" dirty="0">
                <a:solidFill>
                  <a:schemeClr val="tx1"/>
                </a:solidFill>
              </a:rPr>
              <a:t>Investors will probe these figures and will remember them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C9BBCE-5251-4D2E-9D00-9CE325902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2373" y="228422"/>
            <a:ext cx="731583" cy="7376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E5F26D8-F631-4222-A792-93295013D447}"/>
              </a:ext>
            </a:extLst>
          </p:cNvPr>
          <p:cNvSpPr/>
          <p:nvPr/>
        </p:nvSpPr>
        <p:spPr>
          <a:xfrm>
            <a:off x="838200" y="3982730"/>
            <a:ext cx="5181600" cy="1366981"/>
          </a:xfrm>
          <a:prstGeom prst="rect">
            <a:avLst/>
          </a:prstGeom>
          <a:solidFill>
            <a:srgbClr val="C9541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17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7525</TotalTime>
  <Words>1232</Words>
  <Application>Microsoft Office PowerPoint</Application>
  <PresentationFormat>Widescreen</PresentationFormat>
  <Paragraphs>151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Wingdings</vt:lpstr>
      <vt:lpstr>Office Theme</vt:lpstr>
      <vt:lpstr>  Crafting a great 5 minute pitch</vt:lpstr>
      <vt:lpstr>What is an Investor Pitch</vt:lpstr>
      <vt:lpstr>Suggested structure for a 5 minute pitch</vt:lpstr>
      <vt:lpstr>SLIDE 1: INTRODUCTIONS</vt:lpstr>
      <vt:lpstr>Slide 2: PROBLEM</vt:lpstr>
      <vt:lpstr>Slide 3: SOLUTION</vt:lpstr>
      <vt:lpstr>Slide 4: IMPACT</vt:lpstr>
      <vt:lpstr>Slide 5: TRACTION</vt:lpstr>
      <vt:lpstr>Slide 6: MARKET OPPORTUNITY</vt:lpstr>
      <vt:lpstr>Slide 7: COMPETITIVE EDGE</vt:lpstr>
      <vt:lpstr>Slide 8: BUSINESS MODEL</vt:lpstr>
      <vt:lpstr>Slide 9: TEAM</vt:lpstr>
      <vt:lpstr>Slide 10: INVESTMENT</vt:lpstr>
      <vt:lpstr>Slide 11: CALL TO ACTION</vt:lpstr>
      <vt:lpstr>Slide 11: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 Worton</dc:creator>
  <cp:lastModifiedBy>SIIAfrica</cp:lastModifiedBy>
  <cp:revision>212</cp:revision>
  <cp:lastPrinted>2020-11-21T11:41:59Z</cp:lastPrinted>
  <dcterms:created xsi:type="dcterms:W3CDTF">2020-11-15T16:45:35Z</dcterms:created>
  <dcterms:modified xsi:type="dcterms:W3CDTF">2022-09-29T08:34:31Z</dcterms:modified>
</cp:coreProperties>
</file>